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Inter SemiBold"/>
      <p:regular r:id="rId17"/>
      <p:bold r:id="rId18"/>
    </p:embeddedFont>
    <p:embeddedFont>
      <p:font typeface="Inter"/>
      <p:regular r:id="rId19"/>
      <p:bold r:id="rId20"/>
    </p:embeddedFont>
    <p:embeddedFont>
      <p:font typeface="Inter Medium"/>
      <p:regular r:id="rId21"/>
      <p:bold r:id="rId22"/>
    </p:embeddedFont>
    <p:embeddedFont>
      <p:font typeface="Nunito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22" Type="http://schemas.openxmlformats.org/officeDocument/2006/relationships/font" Target="fonts/InterMedium-bold.fntdata"/><Relationship Id="rId21" Type="http://schemas.openxmlformats.org/officeDocument/2006/relationships/font" Target="fonts/InterMedium-regular.fntdata"/><Relationship Id="rId24" Type="http://schemas.openxmlformats.org/officeDocument/2006/relationships/font" Target="fonts/NunitoSans-bold.fntdata"/><Relationship Id="rId23" Type="http://schemas.openxmlformats.org/officeDocument/2006/relationships/font" Target="fonts/Nunito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Sans-boldItalic.fntdata"/><Relationship Id="rId25" Type="http://schemas.openxmlformats.org/officeDocument/2006/relationships/font" Target="fonts/Nunito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ter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Inter-regular.fntdata"/><Relationship Id="rId18" Type="http://schemas.openxmlformats.org/officeDocument/2006/relationships/font" Target="fonts/Inter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3cecec5ad_0_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43cecec5a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910af5000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910af50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910af5000_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3910af50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4b9d490802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4b9d49080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7dbd3a8b26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7dbd3a8b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b9d490802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4b9d49080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8960f015d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8960f01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3cecec5ad_0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3cecec5a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3cecec5ad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3cecec5a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3cecec5ad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3cecec5a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3cecec5ad_0_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43cecec5a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19050" lIns="38100" spcFirstLastPara="1" rIns="38100" wrap="square" tIns="19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8" name="Google Shape;18;p4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7FA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38100" spcFirstLastPara="1" rIns="38100" wrap="square" tIns="190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i="0" sz="37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38100" spcFirstLastPara="1" rIns="38100" wrap="square" tIns="19050">
            <a:no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unito Sans"/>
              <a:buChar char="•"/>
              <a:defRPr i="0" sz="23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 Sans"/>
              <a:buChar char="•"/>
              <a:defRPr i="0" sz="17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38100" spcFirstLastPara="1" rIns="38100" wrap="square" tIns="190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238" r="248" t="0"/>
          <a:stretch/>
        </p:blipFill>
        <p:spPr>
          <a:xfrm>
            <a:off x="4109322" y="6365081"/>
            <a:ext cx="925357" cy="2608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gif"/><Relationship Id="rId4" Type="http://schemas.openxmlformats.org/officeDocument/2006/relationships/hyperlink" Target="https://app.storylane.io/share/rsa14h9wmwic" TargetMode="External"/><Relationship Id="rId9" Type="http://schemas.openxmlformats.org/officeDocument/2006/relationships/slide" Target="/ppt/slides/slide7.xml"/><Relationship Id="rId14" Type="http://schemas.openxmlformats.org/officeDocument/2006/relationships/slide" Target="/ppt/slides/slide12.xml"/><Relationship Id="rId5" Type="http://schemas.openxmlformats.org/officeDocument/2006/relationships/hyperlink" Target="https://help.whispli.com/en/articles/what-is-the-audit-trail-feature-" TargetMode="Externa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gif"/><Relationship Id="rId4" Type="http://schemas.openxmlformats.org/officeDocument/2006/relationships/hyperlink" Target="https://app.storylane.io/share/w2mlgsbpkvz1" TargetMode="External"/><Relationship Id="rId9" Type="http://schemas.openxmlformats.org/officeDocument/2006/relationships/slide" Target="/ppt/slides/slide7.xml"/><Relationship Id="rId14" Type="http://schemas.openxmlformats.org/officeDocument/2006/relationships/slide" Target="/ppt/slides/slide12.xml"/><Relationship Id="rId5" Type="http://schemas.openxmlformats.org/officeDocument/2006/relationships/hyperlink" Target="https://help.whispli.com/en/articles/what-is-the-audit-trail-feature-" TargetMode="Externa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gif"/><Relationship Id="rId4" Type="http://schemas.openxmlformats.org/officeDocument/2006/relationships/hyperlink" Target="https://app.storylane.io/share/d9xtz9tqax3v" TargetMode="External"/><Relationship Id="rId9" Type="http://schemas.openxmlformats.org/officeDocument/2006/relationships/slide" Target="/ppt/slides/slide7.xml"/><Relationship Id="rId14" Type="http://schemas.openxmlformats.org/officeDocument/2006/relationships/slide" Target="/ppt/slides/slide12.xml"/><Relationship Id="rId5" Type="http://schemas.openxmlformats.org/officeDocument/2006/relationships/hyperlink" Target="https://help.whispli.com/en/articles/creating-editing-a-landing-page" TargetMode="Externa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upport@whispli.com" TargetMode="External"/><Relationship Id="rId4" Type="http://schemas.openxmlformats.org/officeDocument/2006/relationships/hyperlink" Target="https://help.whispli.com/en/articles" TargetMode="External"/><Relationship Id="rId5" Type="http://schemas.openxmlformats.org/officeDocument/2006/relationships/hyperlink" Target="https://help.whispli.com/en/articles/what-can-i-report-through-the-whispli-platfor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Relationship Id="rId4" Type="http://schemas.openxmlformats.org/officeDocument/2006/relationships/slide" Target="/ppt/slides/slide5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2" Type="http://schemas.openxmlformats.org/officeDocument/2006/relationships/slide" Target="/ppt/slides/slide12.xml"/><Relationship Id="rId9" Type="http://schemas.openxmlformats.org/officeDocument/2006/relationships/slide" Target="/ppt/slides/slide9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.xml"/><Relationship Id="rId10" Type="http://schemas.openxmlformats.org/officeDocument/2006/relationships/slide" Target="/ppt/slides/slide6.xml"/><Relationship Id="rId13" Type="http://schemas.openxmlformats.org/officeDocument/2006/relationships/slide" Target="/ppt/slides/slide9.xml"/><Relationship Id="rId12" Type="http://schemas.openxmlformats.org/officeDocument/2006/relationships/slide" Target="/ppt/slides/slide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Relationship Id="rId4" Type="http://schemas.openxmlformats.org/officeDocument/2006/relationships/hyperlink" Target="https://app.storylane.io/share/x0me9j7yxrvt" TargetMode="External"/><Relationship Id="rId9" Type="http://schemas.openxmlformats.org/officeDocument/2006/relationships/slide" Target="/ppt/slides/slide5.xml"/><Relationship Id="rId15" Type="http://schemas.openxmlformats.org/officeDocument/2006/relationships/slide" Target="/ppt/slides/slide11.xml"/><Relationship Id="rId14" Type="http://schemas.openxmlformats.org/officeDocument/2006/relationships/slide" Target="/ppt/slides/slide10.xml"/><Relationship Id="rId16" Type="http://schemas.openxmlformats.org/officeDocument/2006/relationships/slide" Target="/ppt/slides/slide12.xml"/><Relationship Id="rId5" Type="http://schemas.openxmlformats.org/officeDocument/2006/relationships/hyperlink" Target="https://help.whispli.com/en/articles/how-can-i-use-workflows-to-save-internal-notes-documents-case-files-etc" TargetMode="External"/><Relationship Id="rId6" Type="http://schemas.openxmlformats.org/officeDocument/2006/relationships/hyperlink" Target="https://help.whispli.com/en/articles/can-i-submit-multiple-workflows-on-a-report" TargetMode="External"/><Relationship Id="rId7" Type="http://schemas.openxmlformats.org/officeDocument/2006/relationships/hyperlink" Target="https://help.whispli.com/en/articles/what-is-each-component-of-a-report" TargetMode="External"/><Relationship Id="rId8" Type="http://schemas.openxmlformats.org/officeDocument/2006/relationships/slide" Target="/ppt/slides/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Relationship Id="rId4" Type="http://schemas.openxmlformats.org/officeDocument/2006/relationships/hyperlink" Target="https://app.storylane.io/share/a0cn92jkxu7z?email=%7B%7Bcontact.email%7D%7D" TargetMode="External"/><Relationship Id="rId9" Type="http://schemas.openxmlformats.org/officeDocument/2006/relationships/slide" Target="/ppt/slides/slide7.xml"/><Relationship Id="rId14" Type="http://schemas.openxmlformats.org/officeDocument/2006/relationships/slide" Target="/ppt/slides/slide12.xml"/><Relationship Id="rId5" Type="http://schemas.openxmlformats.org/officeDocument/2006/relationships/hyperlink" Target="https://help.whispli.com/en/articles/my-whispli-dashboard" TargetMode="Externa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elp.whispli.com/en/articles/how-to-share-a-single-report-" TargetMode="External"/><Relationship Id="rId4" Type="http://schemas.openxmlformats.org/officeDocument/2006/relationships/image" Target="../media/image5.gif"/><Relationship Id="rId9" Type="http://schemas.openxmlformats.org/officeDocument/2006/relationships/slide" Target="/ppt/slides/slide7.xml"/><Relationship Id="rId14" Type="http://schemas.openxmlformats.org/officeDocument/2006/relationships/slide" Target="/ppt/slides/slide12.xml"/><Relationship Id="rId5" Type="http://schemas.openxmlformats.org/officeDocument/2006/relationships/hyperlink" Target="https://app.storylane.io/share/jrxsztwm8lxu" TargetMode="Externa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Relationship Id="rId4" Type="http://schemas.openxmlformats.org/officeDocument/2006/relationships/hyperlink" Target="https://help.whispli.com/en/articles/how-can-i-view-all-of-my-assigned-reports" TargetMode="External"/><Relationship Id="rId9" Type="http://schemas.openxmlformats.org/officeDocument/2006/relationships/slide" Target="/ppt/slides/slide7.xml"/><Relationship Id="rId14" Type="http://schemas.openxmlformats.org/officeDocument/2006/relationships/slide" Target="/ppt/slides/slide12.xml"/><Relationship Id="rId5" Type="http://schemas.openxmlformats.org/officeDocument/2006/relationships/hyperlink" Target="https://app.storylane.io/share/ydrhtjrwbqwm" TargetMode="Externa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slide" Target="/ppt/slides/slide12.xml"/><Relationship Id="rId12" Type="http://schemas.openxmlformats.org/officeDocument/2006/relationships/slide" Target="/ppt/slides/slide1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Relationship Id="rId4" Type="http://schemas.openxmlformats.org/officeDocument/2006/relationships/hyperlink" Target="https://app.storylane.io/share/ndft69ligw0q" TargetMode="External"/><Relationship Id="rId9" Type="http://schemas.openxmlformats.org/officeDocument/2006/relationships/slide" Target="/ppt/slides/slide8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elp.whispli.com/en/articles/can-i-export-all-reports-data-and-or-all-workflow-submissions-" TargetMode="External"/><Relationship Id="rId4" Type="http://schemas.openxmlformats.org/officeDocument/2006/relationships/image" Target="../media/image9.gif"/><Relationship Id="rId9" Type="http://schemas.openxmlformats.org/officeDocument/2006/relationships/slide" Target="/ppt/slides/slide7.xml"/><Relationship Id="rId14" Type="http://schemas.openxmlformats.org/officeDocument/2006/relationships/slide" Target="/ppt/slides/slide12.xml"/><Relationship Id="rId5" Type="http://schemas.openxmlformats.org/officeDocument/2006/relationships/hyperlink" Target="https://app.storylane.io/share/4ueu5d07kh7n" TargetMode="Externa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1543301" y="992775"/>
            <a:ext cx="7289100" cy="2736900"/>
          </a:xfrm>
          <a:prstGeom prst="rect">
            <a:avLst/>
          </a:prstGeom>
        </p:spPr>
        <p:txBody>
          <a:bodyPr anchorCtr="0" anchor="b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Getting started </a:t>
            </a:r>
            <a:endParaRPr b="1" sz="4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with Whispli</a:t>
            </a:r>
            <a:endParaRPr b="1" sz="4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625075" y="3778825"/>
            <a:ext cx="7207200" cy="10569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2024 Redesign - Case Manager’s Journey</a:t>
            </a:r>
            <a:r>
              <a:rPr lang="en-GB" sz="180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 Guide</a:t>
            </a:r>
            <a:endParaRPr sz="1800">
              <a:solidFill>
                <a:srgbClr val="FFFFFF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Tutorials on how to handle a Report through Whispli as an admin 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25" y="235075"/>
            <a:ext cx="1752974" cy="4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/>
        </p:nvSpPr>
        <p:spPr>
          <a:xfrm>
            <a:off x="8014475" y="235075"/>
            <a:ext cx="8178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  <a:latin typeface="Inter"/>
                <a:ea typeface="Inter"/>
                <a:cs typeface="Inter"/>
                <a:sym typeface="Inter"/>
              </a:rPr>
              <a:t>GUIDE</a:t>
            </a:r>
            <a:endParaRPr>
              <a:solidFill>
                <a:srgbClr val="EFEFE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3334675" y="2050650"/>
            <a:ext cx="50151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Filter your audit trail and get efficient visibility of what is going on in your account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</a:t>
            </a: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 filter your audit trail to track every activity realized in your account</a:t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mo gif"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875" y="3040076"/>
            <a:ext cx="4915901" cy="23511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2" name="Google Shape;112;p15"/>
          <p:cNvSpPr txBox="1"/>
          <p:nvPr>
            <p:ph type="title"/>
          </p:nvPr>
        </p:nvSpPr>
        <p:spPr>
          <a:xfrm>
            <a:off x="633675" y="600200"/>
            <a:ext cx="81324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access and filter your audit trail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3" name="Google Shape;113;p15">
            <a:hlinkClick r:id="rId4"/>
          </p:cNvPr>
          <p:cNvSpPr/>
          <p:nvPr/>
        </p:nvSpPr>
        <p:spPr>
          <a:xfrm>
            <a:off x="5205875" y="4048538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433875" y="5715025"/>
            <a:ext cx="3000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What is the "Audit Trail" feature?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33675" y="1881575"/>
            <a:ext cx="20274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dashboard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your reports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type of notifications the informant receives in their anonymous inbox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extract data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and filter your audit trail</a:t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A4A5A4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3334675" y="2050650"/>
            <a:ext cx="50151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Use the internal form feature and centralize all your reports in the Whispli platform</a:t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mo gif"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875" y="2914701"/>
            <a:ext cx="4713549" cy="2519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2" name="Google Shape;122;p16"/>
          <p:cNvSpPr txBox="1"/>
          <p:nvPr>
            <p:ph type="title"/>
          </p:nvPr>
        </p:nvSpPr>
        <p:spPr>
          <a:xfrm>
            <a:off x="633675" y="600200"/>
            <a:ext cx="81324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use the internal form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p16">
            <a:hlinkClick r:id="rId4"/>
          </p:cNvPr>
          <p:cNvSpPr/>
          <p:nvPr/>
        </p:nvSpPr>
        <p:spPr>
          <a:xfrm>
            <a:off x="5156275" y="4007275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3433875" y="5715025"/>
            <a:ext cx="3000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What is the "Audit Trail" feature?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33675" y="1881575"/>
            <a:ext cx="20274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dashboard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your reports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type of notifications the informant receives in their anonymous inbox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extract data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and filter your audit trail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3334675" y="2050650"/>
            <a:ext cx="50151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Learn how to update your hyperlink in the description field.</a:t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mo gif"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675" y="2857300"/>
            <a:ext cx="4692651" cy="240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2" name="Google Shape;132;p17"/>
          <p:cNvSpPr txBox="1"/>
          <p:nvPr>
            <p:ph type="title"/>
          </p:nvPr>
        </p:nvSpPr>
        <p:spPr>
          <a:xfrm>
            <a:off x="633675" y="600200"/>
            <a:ext cx="81324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update your hyperlink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" name="Google Shape;133;p17">
            <a:hlinkClick r:id="rId4"/>
          </p:cNvPr>
          <p:cNvSpPr/>
          <p:nvPr/>
        </p:nvSpPr>
        <p:spPr>
          <a:xfrm>
            <a:off x="4995050" y="3892650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3433875" y="5715025"/>
            <a:ext cx="3000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Creating/Editing a landing page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33675" y="1881575"/>
            <a:ext cx="20274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dashboard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your reports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type of notifications the informant receives in their anonymous inbox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extract data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and filter your audit trail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A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531475" y="593375"/>
            <a:ext cx="8300700" cy="7635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Whispli Case Manager Guide</a:t>
            </a:r>
            <a:endParaRPr b="1" sz="44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31475" y="1965900"/>
            <a:ext cx="4057500" cy="45552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E6E6E"/>
                </a:solidFill>
                <a:latin typeface="Inter Medium"/>
                <a:ea typeface="Inter Medium"/>
                <a:cs typeface="Inter Medium"/>
                <a:sym typeface="Inter Medium"/>
              </a:rPr>
              <a:t>Welcome to Whispli!</a:t>
            </a:r>
            <a:endParaRPr>
              <a:solidFill>
                <a:srgbClr val="6E6E6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Whispli is a trusted and independent tool enabling your </a:t>
            </a: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collaborators</a:t>
            </a: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 to submit reports and share misconduct within your Organization. </a:t>
            </a:r>
            <a:endParaRPr sz="1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Using Whispli, you can </a:t>
            </a: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receive, handle and investigate all reports in a simple and effective way.</a:t>
            </a:r>
            <a:endParaRPr sz="1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We know you may still have questions, so please </a:t>
            </a:r>
            <a:r>
              <a:rPr lang="en-GB" sz="1300" u="sng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reach out</a:t>
            </a:r>
            <a:r>
              <a:rPr lang="en-GB" sz="13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to us if anything is not clear.</a:t>
            </a:r>
            <a:endParaRPr sz="1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💡Before you start, you might be wondering</a:t>
            </a:r>
            <a:r>
              <a:rPr lang="en-GB" sz="800">
                <a:latin typeface="Inter"/>
                <a:ea typeface="Inter"/>
                <a:cs typeface="Inter"/>
                <a:sym typeface="Inter"/>
              </a:rPr>
              <a:t> </a:t>
            </a:r>
            <a:endParaRPr sz="800">
              <a:latin typeface="Inter"/>
              <a:ea typeface="Inter"/>
              <a:cs typeface="Inter"/>
              <a:sym typeface="Inter"/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5539550" y="1965900"/>
            <a:ext cx="3025200" cy="45552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Ready to start exploring Whispli?</a:t>
            </a:r>
            <a:r>
              <a:rPr lang="en-GB" sz="1100">
                <a:solidFill>
                  <a:srgbClr val="009CE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1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This Case Manager Guide will help you learn all you need to know to handle a report and help keep your organization compliant. </a:t>
            </a:r>
            <a:endParaRPr sz="11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Need more help?</a:t>
            </a:r>
            <a:r>
              <a:rPr lang="en-GB" sz="11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1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Check out our </a:t>
            </a: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</a:t>
            </a:r>
            <a:r>
              <a:rPr lang="en-GB" sz="11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Helpcenter</a:t>
            </a:r>
            <a:r>
              <a:rPr lang="en-GB" sz="11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 with our FAQ.</a:t>
            </a:r>
            <a:endParaRPr sz="11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CE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" name="Google Shape;38;p7"/>
          <p:cNvCxnSpPr/>
          <p:nvPr/>
        </p:nvCxnSpPr>
        <p:spPr>
          <a:xfrm>
            <a:off x="4987625" y="2033900"/>
            <a:ext cx="20400" cy="378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7">
            <a:hlinkClick r:id="rId5"/>
          </p:cNvPr>
          <p:cNvSpPr/>
          <p:nvPr/>
        </p:nvSpPr>
        <p:spPr>
          <a:xfrm>
            <a:off x="719425" y="5143300"/>
            <a:ext cx="3681600" cy="408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How can I handle a report</a:t>
            </a: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 through the Whispli platform?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600350" y="350950"/>
            <a:ext cx="8163900" cy="57834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Content </a:t>
            </a:r>
            <a:endParaRPr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3"/>
              </a:rPr>
              <a:t>How to handle a case in one single page</a:t>
            </a:r>
            <a:endParaRPr sz="110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Access the details of the report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  </a:t>
            </a:r>
            <a:r>
              <a:rPr b="1"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  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Submit the workflow</a:t>
            </a:r>
            <a:r>
              <a:rPr b="1" lang="en-GB" sz="900">
                <a:solidFill>
                  <a:srgbClr val="009CE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9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GB" sz="11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sz="11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</a:t>
            </a:r>
            <a:r>
              <a:rPr b="1" lang="en-GB" sz="1100">
                <a:solidFill>
                  <a:srgbClr val="6E6E6E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create a dashboard</a:t>
            </a:r>
            <a:endParaRPr b="1" sz="11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Filter data  </a:t>
            </a:r>
            <a:r>
              <a:rPr b="1" lang="en-GB" sz="900">
                <a:solidFill>
                  <a:srgbClr val="009CE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 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 Configure your analytics</a:t>
            </a:r>
            <a:endParaRPr sz="9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E6E6E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/>
              </a:rPr>
              <a:t>How to share a single report with a guest user</a:t>
            </a:r>
            <a:endParaRPr b="1" sz="11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With a member(s)  </a:t>
            </a:r>
            <a:r>
              <a:rPr b="1" lang="en-GB" sz="900">
                <a:solidFill>
                  <a:srgbClr val="009CE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 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 With someone outside of Whispli </a:t>
            </a:r>
            <a:endParaRPr sz="1100">
              <a:solidFill>
                <a:srgbClr val="6E6E6E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E6E6E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/>
              </a:rPr>
              <a:t>How to filter your reports</a:t>
            </a:r>
            <a:endParaRPr b="1" sz="11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Have an efficient visibility of the reports   </a:t>
            </a:r>
            <a:r>
              <a:rPr b="1"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Find easily a report</a:t>
            </a:r>
            <a:endParaRPr sz="9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/>
              </a:rPr>
              <a:t>What type of notifications the informant receives in their anonymous inbox</a:t>
            </a:r>
            <a:endParaRPr b="1" sz="11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When you take action on their report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  </a:t>
            </a:r>
            <a:endParaRPr sz="9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/>
              </a:rPr>
              <a:t>How to extract data</a:t>
            </a:r>
            <a:endParaRPr sz="110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From reports/workflows   </a:t>
            </a:r>
            <a:r>
              <a:rPr b="1"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  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From one single report/workflow</a:t>
            </a:r>
            <a:endParaRPr sz="9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/>
              </a:rPr>
              <a:t>How to access and filter your audit trail</a:t>
            </a:r>
            <a:endParaRPr sz="110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Have an overview of the activities realized in your Whispli account</a:t>
            </a:r>
            <a:b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GB" sz="11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br>
              <a:rPr lang="en-GB" sz="1100"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Use the internal form feature  </a:t>
            </a:r>
            <a:r>
              <a:rPr b="1"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Centralize your reports in the Whispli platform</a:t>
            </a:r>
            <a:endParaRPr sz="110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br>
              <a:rPr lang="en-GB" sz="1100"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Update your hyperlink(s) in the description field   </a:t>
            </a:r>
            <a:r>
              <a:rPr b="1"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9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GB" sz="9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Create new tabs</a:t>
            </a:r>
            <a:endParaRPr sz="13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>
            <a:off x="3334675" y="2050650"/>
            <a:ext cx="54531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Work on a case in one single page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access the details of a report and investigate through a workflow.</a:t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b="7511" l="0" r="0" t="7511"/>
          <a:stretch/>
        </p:blipFill>
        <p:spPr>
          <a:xfrm>
            <a:off x="3447450" y="2788377"/>
            <a:ext cx="4812575" cy="2300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1" name="Google Shape;51;p9"/>
          <p:cNvSpPr txBox="1"/>
          <p:nvPr>
            <p:ph type="title"/>
          </p:nvPr>
        </p:nvSpPr>
        <p:spPr>
          <a:xfrm>
            <a:off x="633675" y="600200"/>
            <a:ext cx="80127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handle a case in one single page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" name="Google Shape;52;p9">
            <a:hlinkClick r:id="rId4"/>
          </p:cNvPr>
          <p:cNvSpPr/>
          <p:nvPr/>
        </p:nvSpPr>
        <p:spPr>
          <a:xfrm>
            <a:off x="5167775" y="3688338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 txBox="1"/>
          <p:nvPr/>
        </p:nvSpPr>
        <p:spPr>
          <a:xfrm>
            <a:off x="3389975" y="5576725"/>
            <a:ext cx="30000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How can i use Workflows to save internal notes, documents, case files, etc?</a:t>
            </a:r>
            <a:endParaRPr b="1"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6"/>
              </a:rPr>
              <a:t>Can i submit multiple Workflows on a Report ? 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What is each component of a report?</a:t>
            </a:r>
            <a:endParaRPr/>
          </a:p>
        </p:txBody>
      </p:sp>
      <p:sp>
        <p:nvSpPr>
          <p:cNvPr id="56" name="Google Shape;56;p9"/>
          <p:cNvSpPr txBox="1"/>
          <p:nvPr/>
        </p:nvSpPr>
        <p:spPr>
          <a:xfrm>
            <a:off x="633675" y="1881575"/>
            <a:ext cx="20274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rgbClr val="2F404C"/>
                </a:solid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sz="1000" u="sng">
              <a:solidFill>
                <a:srgbClr val="2F404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dashboard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your reports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type of notifications the informant receives in their anonymous inbox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extract data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and filter your audit trail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/>
        </p:nvSpPr>
        <p:spPr>
          <a:xfrm>
            <a:off x="3334675" y="2050650"/>
            <a:ext cx="54531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Configure your analytics and create a dashboard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filter data to get an efficient visibility on your dashboard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mo gif" id="62" name="Google Shape;6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400" y="2793400"/>
            <a:ext cx="4576151" cy="2258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3" name="Google Shape;63;p10"/>
          <p:cNvSpPr txBox="1"/>
          <p:nvPr>
            <p:ph type="title"/>
          </p:nvPr>
        </p:nvSpPr>
        <p:spPr>
          <a:xfrm>
            <a:off x="633675" y="600200"/>
            <a:ext cx="80127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create a dashboard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64;p10">
            <a:hlinkClick r:id="rId4"/>
          </p:cNvPr>
          <p:cNvSpPr/>
          <p:nvPr/>
        </p:nvSpPr>
        <p:spPr>
          <a:xfrm>
            <a:off x="5045513" y="3755738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3389975" y="5576725"/>
            <a:ext cx="3000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3389975" y="56563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My Whispli Dashboard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633675" y="1881575"/>
            <a:ext cx="20274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dashboard</a:t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your reports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type of notifications the informant receives in their anonymous inbox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extract data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and filter your audit trail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/>
        </p:nvSpPr>
        <p:spPr>
          <a:xfrm>
            <a:off x="3334675" y="2050650"/>
            <a:ext cx="54531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Share a report with someone outside of Whispli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share a report with someone outside of Whispli.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How to share a single Report?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4">
            <a:alphaModFix/>
          </a:blip>
          <a:srcRect b="5124" l="0" r="0" t="5133"/>
          <a:stretch/>
        </p:blipFill>
        <p:spPr>
          <a:xfrm>
            <a:off x="3446513" y="2775075"/>
            <a:ext cx="4510426" cy="22767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6" name="Google Shape;76;p11"/>
          <p:cNvSpPr txBox="1"/>
          <p:nvPr>
            <p:ph type="title"/>
          </p:nvPr>
        </p:nvSpPr>
        <p:spPr>
          <a:xfrm>
            <a:off x="633675" y="600200"/>
            <a:ext cx="80679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share a single report with a guest user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p11">
            <a:hlinkClick r:id="rId5"/>
          </p:cNvPr>
          <p:cNvSpPr/>
          <p:nvPr/>
        </p:nvSpPr>
        <p:spPr>
          <a:xfrm>
            <a:off x="5015788" y="3688350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633675" y="1881575"/>
            <a:ext cx="20274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dashboard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</a:t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your reports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type of notifications the informant receives in their anonymous inbox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extract data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and filter your audit trail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A4A5A4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mo gif" id="83" name="Google Shape;8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0275" y="2761425"/>
            <a:ext cx="4643801" cy="243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4" name="Google Shape;84;p12"/>
          <p:cNvSpPr txBox="1"/>
          <p:nvPr/>
        </p:nvSpPr>
        <p:spPr>
          <a:xfrm>
            <a:off x="3334675" y="2050650"/>
            <a:ext cx="5177700" cy="26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Make sure to get efficient visibility of reports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filter reports in the Reports tab in order to find them easily. 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❓</a:t>
            </a: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FAQs</a:t>
            </a:r>
            <a:endParaRPr b="1"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How can i view all my assigned Reports?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12"/>
          <p:cNvSpPr txBox="1"/>
          <p:nvPr>
            <p:ph type="title"/>
          </p:nvPr>
        </p:nvSpPr>
        <p:spPr>
          <a:xfrm>
            <a:off x="633675" y="600200"/>
            <a:ext cx="76731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filter your reports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2">
            <a:hlinkClick r:id="rId5"/>
          </p:cNvPr>
          <p:cNvSpPr/>
          <p:nvPr/>
        </p:nvSpPr>
        <p:spPr>
          <a:xfrm>
            <a:off x="5076213" y="3813313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633675" y="1881575"/>
            <a:ext cx="20274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dashboard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your reports</a:t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type of notifications the informant receives in their anonymous inbox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extract data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and filter your audit trail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A4A5A4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3504025" y="1997700"/>
            <a:ext cx="50877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Learn what types of notifications the </a:t>
            </a: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informant receives in their Whispli safe inbox 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3332" l="0" r="0" t="3332"/>
          <a:stretch/>
        </p:blipFill>
        <p:spPr>
          <a:xfrm>
            <a:off x="3606200" y="2775000"/>
            <a:ext cx="4745097" cy="2491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4" name="Google Shape;94;p13"/>
          <p:cNvSpPr txBox="1"/>
          <p:nvPr>
            <p:ph type="title"/>
          </p:nvPr>
        </p:nvSpPr>
        <p:spPr>
          <a:xfrm>
            <a:off x="633675" y="600200"/>
            <a:ext cx="76731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What type of notifications the informant receives 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p13">
            <a:hlinkClick r:id="rId4"/>
          </p:cNvPr>
          <p:cNvSpPr/>
          <p:nvPr/>
        </p:nvSpPr>
        <p:spPr>
          <a:xfrm>
            <a:off x="5361925" y="3853488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33675" y="1881575"/>
            <a:ext cx="20274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dashboard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your reports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type of notifications the informant receives in their anonymous inbox</a:t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extract data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and filter your audit trail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A4A5A4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3334675" y="2050650"/>
            <a:ext cx="47238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Export data from your account to external uses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export reports and/or workflows from your Whispli account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❓</a:t>
            </a: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FAQs</a:t>
            </a:r>
            <a:endParaRPr b="1"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Can I export all Reports data and/or all Workflow Submissions?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mo gif"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4425" y="2693213"/>
            <a:ext cx="4604051" cy="23244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633675" y="600200"/>
            <a:ext cx="80772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</a:t>
            </a: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extract</a:t>
            </a: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data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p14">
            <a:hlinkClick r:id="rId5"/>
          </p:cNvPr>
          <p:cNvSpPr/>
          <p:nvPr/>
        </p:nvSpPr>
        <p:spPr>
          <a:xfrm>
            <a:off x="5070500" y="3688338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633675" y="1881575"/>
            <a:ext cx="20274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dashboard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A5A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your reports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type of notifications the informant receives in their anonymous inbox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extract data</a:t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and filter your audit trail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internal form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A4A5A4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update your hyperlink</a:t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4A5A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spli Theme">
  <a:themeElements>
    <a:clrScheme name="Simple SF 2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5921FF"/>
      </a:accent1>
      <a:accent2>
        <a:srgbClr val="4158F6"/>
      </a:accent2>
      <a:accent3>
        <a:srgbClr val="4C50DC"/>
      </a:accent3>
      <a:accent4>
        <a:srgbClr val="6376F7"/>
      </a:accent4>
      <a:accent5>
        <a:srgbClr val="6C3BFF"/>
      </a:accent5>
      <a:accent6>
        <a:srgbClr val="50DEA2"/>
      </a:accent6>
      <a:hlink>
        <a:srgbClr val="2AD78E"/>
      </a:hlink>
      <a:folHlink>
        <a:srgbClr val="6874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