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Inter SemiBold"/>
      <p:regular r:id="rId15"/>
      <p:bold r:id="rId16"/>
    </p:embeddedFont>
    <p:embeddedFont>
      <p:font typeface="Inter"/>
      <p:regular r:id="rId17"/>
      <p:bold r:id="rId18"/>
    </p:embeddedFont>
    <p:embeddedFont>
      <p:font typeface="Inter Medium"/>
      <p:regular r:id="rId19"/>
      <p:bold r:id="rId20"/>
    </p:embeddedFont>
    <p:embeddedFont>
      <p:font typeface="Nunito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Medium-bold.fntdata"/><Relationship Id="rId11" Type="http://schemas.openxmlformats.org/officeDocument/2006/relationships/slide" Target="slides/slide7.xml"/><Relationship Id="rId22" Type="http://schemas.openxmlformats.org/officeDocument/2006/relationships/font" Target="fonts/NunitoSans-bold.fntdata"/><Relationship Id="rId10" Type="http://schemas.openxmlformats.org/officeDocument/2006/relationships/slide" Target="slides/slide6.xml"/><Relationship Id="rId21" Type="http://schemas.openxmlformats.org/officeDocument/2006/relationships/font" Target="fonts/NunitoSans-regular.fntdata"/><Relationship Id="rId13" Type="http://schemas.openxmlformats.org/officeDocument/2006/relationships/slide" Target="slides/slide9.xml"/><Relationship Id="rId24" Type="http://schemas.openxmlformats.org/officeDocument/2006/relationships/font" Target="fonts/NunitoSans-boldItalic.fntdata"/><Relationship Id="rId12" Type="http://schemas.openxmlformats.org/officeDocument/2006/relationships/slide" Target="slides/slide8.xml"/><Relationship Id="rId23" Type="http://schemas.openxmlformats.org/officeDocument/2006/relationships/font" Target="fonts/Nunito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nter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Inter-regular.fntdata"/><Relationship Id="rId16" Type="http://schemas.openxmlformats.org/officeDocument/2006/relationships/font" Target="fonts/InterSemiBold-bold.fntdata"/><Relationship Id="rId5" Type="http://schemas.openxmlformats.org/officeDocument/2006/relationships/slide" Target="slides/slide1.xml"/><Relationship Id="rId19" Type="http://schemas.openxmlformats.org/officeDocument/2006/relationships/font" Target="fonts/InterMedium-regular.fntdata"/><Relationship Id="rId6" Type="http://schemas.openxmlformats.org/officeDocument/2006/relationships/slide" Target="slides/slide2.xml"/><Relationship Id="rId18" Type="http://schemas.openxmlformats.org/officeDocument/2006/relationships/font" Target="fonts/Int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3cecec5ad_0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3cecec5a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4b9d490802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4b9d49080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7dbd3a8b26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7dbd3a8b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b9d490802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b9d49080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3cecec5ad_0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3cecec5a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3cecec5ad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3cecec5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3cecec5ad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3cecec5a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3cecec5ad_0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3cecec5a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3cecec5ad_0_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3cecec5a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19050" lIns="38100" spcFirstLastPara="1" rIns="38100" wrap="square" tIns="190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7FA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38100" spcFirstLastPara="1" rIns="38100" wrap="square" tIns="190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unito Sans"/>
              <a:buNone/>
              <a:defRPr i="0" sz="37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Font typeface="Nunito Sans"/>
              <a:buNone/>
              <a:defRPr sz="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38100" spcFirstLastPara="1" rIns="38100" wrap="square" tIns="19050">
            <a:no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unito Sans"/>
              <a:buChar char="•"/>
              <a:defRPr i="0" sz="23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 Sans"/>
              <a:buChar char="•"/>
              <a:defRPr i="0" sz="20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 Sans"/>
              <a:buChar char="•"/>
              <a:defRPr i="0" sz="17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Sans"/>
              <a:buChar char="•"/>
              <a:defRPr i="0" sz="15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38100" spcFirstLastPara="1" rIns="38100" wrap="square" tIns="190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A4A5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238" r="248" t="0"/>
          <a:stretch/>
        </p:blipFill>
        <p:spPr>
          <a:xfrm>
            <a:off x="4109322" y="6365081"/>
            <a:ext cx="925357" cy="2608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3" Type="http://schemas.openxmlformats.org/officeDocument/2006/relationships/hyperlink" Target="https://help.whispli.com/en/articles/report-redaction" TargetMode="Externa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Relationship Id="rId4" Type="http://schemas.openxmlformats.org/officeDocument/2006/relationships/hyperlink" Target="https://app.storylane.io/share/arfpmfz0abeo" TargetMode="External"/><Relationship Id="rId9" Type="http://schemas.openxmlformats.org/officeDocument/2006/relationships/slide" Target="/ppt/slides/slide7.xml"/><Relationship Id="rId14" Type="http://schemas.openxmlformats.org/officeDocument/2006/relationships/hyperlink" Target="https://help.whispli.com/en/articles/what-is-the-data-retention-policy-feature" TargetMode="External"/><Relationship Id="rId5" Type="http://schemas.openxmlformats.org/officeDocument/2006/relationships/hyperlink" Target="https://app.storylane.io/share/yzstcmrb1frn?email=%7B%7Bcontact.email%7D%7D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upport@whispli.com" TargetMode="External"/><Relationship Id="rId4" Type="http://schemas.openxmlformats.org/officeDocument/2006/relationships/hyperlink" Target="https://help.whispli.com/en/articles" TargetMode="External"/><Relationship Id="rId5" Type="http://schemas.openxmlformats.org/officeDocument/2006/relationships/hyperlink" Target="https://whispli.zendesk.com/hc/en-us/articles/360021252752-What-can-I-report-through-the-Whispli-platform-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Relationship Id="rId9" Type="http://schemas.openxmlformats.org/officeDocument/2006/relationships/slide" Target="/ppt/slides/slide10.xml"/><Relationship Id="rId5" Type="http://schemas.openxmlformats.org/officeDocument/2006/relationships/slide" Target="/ppt/slides/slide6.xml"/><Relationship Id="rId6" Type="http://schemas.openxmlformats.org/officeDocument/2006/relationships/slide" Target="/ppt/slides/slide7.xml"/><Relationship Id="rId7" Type="http://schemas.openxmlformats.org/officeDocument/2006/relationships/slide" Target="/ppt/slides/slide8.xml"/><Relationship Id="rId8" Type="http://schemas.openxmlformats.org/officeDocument/2006/relationships/slide" Target="/ppt/slides/slide9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3" Type="http://schemas.openxmlformats.org/officeDocument/2006/relationships/image" Target="../media/image7.gif"/><Relationship Id="rId12" Type="http://schemas.openxmlformats.org/officeDocument/2006/relationships/hyperlink" Target="https://help.whispli.com/en/articles/my-whispli-dashboard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slide" Target="/ppt/slides/slide8.xml"/><Relationship Id="rId14" Type="http://schemas.openxmlformats.org/officeDocument/2006/relationships/hyperlink" Target="https://app.storylane.io/share/qzuo5a6lnebp?email=%7B%7Bcontact.email%7D%7D" TargetMode="Externa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slide" Target="/ppt/slides/slide6.xml"/><Relationship Id="rId13" Type="http://schemas.openxmlformats.org/officeDocument/2006/relationships/slide" Target="/ppt/slides/slide9.xml"/><Relationship Id="rId12" Type="http://schemas.openxmlformats.org/officeDocument/2006/relationships/slide" Target="/ppt/slides/slide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elp.whispli.com/en/articles/how-can-i-change-my-profile-settings" TargetMode="External"/><Relationship Id="rId4" Type="http://schemas.openxmlformats.org/officeDocument/2006/relationships/hyperlink" Target="https://help.whispli.com/en/articles/how-can-i-change-my-password" TargetMode="External"/><Relationship Id="rId9" Type="http://schemas.openxmlformats.org/officeDocument/2006/relationships/slide" Target="/ppt/slides/slide5.xml"/><Relationship Id="rId14" Type="http://schemas.openxmlformats.org/officeDocument/2006/relationships/slide" Target="/ppt/slides/slide10.xml"/><Relationship Id="rId5" Type="http://schemas.openxmlformats.org/officeDocument/2006/relationships/image" Target="../media/image6.gif"/><Relationship Id="rId6" Type="http://schemas.openxmlformats.org/officeDocument/2006/relationships/hyperlink" Target="https://app.storylane.io/share/yzdehc3zuaqe" TargetMode="External"/><Relationship Id="rId7" Type="http://schemas.openxmlformats.org/officeDocument/2006/relationships/hyperlink" Target="https://app.storylane.io/share/zs5cffk9srqz" TargetMode="External"/><Relationship Id="rId8" Type="http://schemas.openxmlformats.org/officeDocument/2006/relationships/slide" Target="/ppt/slides/slide4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.xml"/><Relationship Id="rId10" Type="http://schemas.openxmlformats.org/officeDocument/2006/relationships/slide" Target="/ppt/slides/slide6.xml"/><Relationship Id="rId13" Type="http://schemas.openxmlformats.org/officeDocument/2006/relationships/slide" Target="/ppt/slides/slide9.xml"/><Relationship Id="rId12" Type="http://schemas.openxmlformats.org/officeDocument/2006/relationships/slide" Target="/ppt/slides/slide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elp.whispli.com/en/articles/how-can-i-use-workflows-to-save-internal-notes-documents-case-files-etc" TargetMode="External"/><Relationship Id="rId4" Type="http://schemas.openxmlformats.org/officeDocument/2006/relationships/hyperlink" Target="https://help.whispli.com/en/articles/can-i-submit-multiple-workflows-on-a-report" TargetMode="External"/><Relationship Id="rId9" Type="http://schemas.openxmlformats.org/officeDocument/2006/relationships/slide" Target="/ppt/slides/slide5.xml"/><Relationship Id="rId14" Type="http://schemas.openxmlformats.org/officeDocument/2006/relationships/slide" Target="/ppt/slides/slide10.xml"/><Relationship Id="rId5" Type="http://schemas.openxmlformats.org/officeDocument/2006/relationships/hyperlink" Target="https://help.whispli.com/en/articles/what-is-each-component-of-a-report" TargetMode="External"/><Relationship Id="rId6" Type="http://schemas.openxmlformats.org/officeDocument/2006/relationships/image" Target="../media/image2.gif"/><Relationship Id="rId7" Type="http://schemas.openxmlformats.org/officeDocument/2006/relationships/hyperlink" Target="https://app.storylane.io/share/dndtmg4iqvwm" TargetMode="External"/><Relationship Id="rId8" Type="http://schemas.openxmlformats.org/officeDocument/2006/relationships/slide" Target="/ppt/slides/slide4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9.xml"/><Relationship Id="rId10" Type="http://schemas.openxmlformats.org/officeDocument/2006/relationships/slide" Target="/ppt/slides/slide8.xml"/><Relationship Id="rId12" Type="http://schemas.openxmlformats.org/officeDocument/2006/relationships/slide" Target="/ppt/slides/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elp.whispli.com/en/articles/how-can-i-view-all-of-my-assigned-reports" TargetMode="External"/><Relationship Id="rId4" Type="http://schemas.openxmlformats.org/officeDocument/2006/relationships/image" Target="../media/image8.gif"/><Relationship Id="rId9" Type="http://schemas.openxmlformats.org/officeDocument/2006/relationships/slide" Target="/ppt/slides/slide7.xml"/><Relationship Id="rId5" Type="http://schemas.openxmlformats.org/officeDocument/2006/relationships/hyperlink" Target="https://app.storylane.io/share/ufqi3nlejg0p" TargetMode="External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8.xml"/><Relationship Id="rId10" Type="http://schemas.openxmlformats.org/officeDocument/2006/relationships/slide" Target="/ppt/slides/slide7.xml"/><Relationship Id="rId13" Type="http://schemas.openxmlformats.org/officeDocument/2006/relationships/slide" Target="/ppt/slides/slide10.xml"/><Relationship Id="rId12" Type="http://schemas.openxmlformats.org/officeDocument/2006/relationships/slide" Target="/ppt/slides/slide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elp.whispli.com/en/articles/how-to-share-a-single-report-" TargetMode="External"/><Relationship Id="rId4" Type="http://schemas.openxmlformats.org/officeDocument/2006/relationships/hyperlink" Target="https://app.storylane.io/share/gnkrsyn4kysw" TargetMode="External"/><Relationship Id="rId9" Type="http://schemas.openxmlformats.org/officeDocument/2006/relationships/slide" Target="/ppt/slides/slide6.xml"/><Relationship Id="rId5" Type="http://schemas.openxmlformats.org/officeDocument/2006/relationships/image" Target="../media/image9.gif"/><Relationship Id="rId6" Type="http://schemas.openxmlformats.org/officeDocument/2006/relationships/hyperlink" Target="https://app.storylane.io/share/nwalqla0j6z1" TargetMode="External"/><Relationship Id="rId7" Type="http://schemas.openxmlformats.org/officeDocument/2006/relationships/slide" Target="/ppt/slides/slide4.xml"/><Relationship Id="rId8" Type="http://schemas.openxmlformats.org/officeDocument/2006/relationships/slide" Target="/ppt/slides/slide5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0.xml"/><Relationship Id="rId10" Type="http://schemas.openxmlformats.org/officeDocument/2006/relationships/slide" Target="/ppt/slides/slide9.xml"/><Relationship Id="rId12" Type="http://schemas.openxmlformats.org/officeDocument/2006/relationships/hyperlink" Target="https://help.whispli.com/en/articles/what-is-a-version-of-a-report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Relationship Id="rId4" Type="http://schemas.openxmlformats.org/officeDocument/2006/relationships/hyperlink" Target="https://app.storylane.io/share/9zcjifd08bd4" TargetMode="External"/><Relationship Id="rId9" Type="http://schemas.openxmlformats.org/officeDocument/2006/relationships/slide" Target="/ppt/slides/slide8.xml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1543301" y="992775"/>
            <a:ext cx="7289100" cy="2736900"/>
          </a:xfrm>
          <a:prstGeom prst="rect">
            <a:avLst/>
          </a:prstGeom>
        </p:spPr>
        <p:txBody>
          <a:bodyPr anchorCtr="0" anchor="b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Getting started </a:t>
            </a:r>
            <a:endParaRPr b="1" sz="4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with Whispli</a:t>
            </a:r>
            <a:endParaRPr b="1" sz="48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625075" y="3778825"/>
            <a:ext cx="7207200" cy="10569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2024 Redesign - Case Manager’s Journey</a:t>
            </a:r>
            <a:r>
              <a:rPr lang="en-GB" sz="1800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 Guide</a:t>
            </a:r>
            <a:endParaRPr sz="1800">
              <a:solidFill>
                <a:srgbClr val="FFFF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Tutorials on how to handle a Report through Whispli as a member  </a:t>
            </a:r>
            <a:endParaRPr sz="1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25" y="235075"/>
            <a:ext cx="1752974" cy="4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8014475" y="235075"/>
            <a:ext cx="8178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  <a:latin typeface="Inter"/>
                <a:ea typeface="Inter"/>
                <a:cs typeface="Inter"/>
                <a:sym typeface="Inter"/>
              </a:rPr>
              <a:t>GUIDE</a:t>
            </a:r>
            <a:endParaRPr>
              <a:solidFill>
                <a:srgbClr val="EFEFE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3319800" y="1928275"/>
            <a:ext cx="53298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Close and archive a report 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archive a closed report by setting a retention policy, then redact it if needed in order to anonymise report details.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3737" l="0" r="0" t="3746"/>
          <a:stretch/>
        </p:blipFill>
        <p:spPr>
          <a:xfrm>
            <a:off x="3415500" y="2784175"/>
            <a:ext cx="4779199" cy="24870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8" name="Google Shape;108;p15"/>
          <p:cNvSpPr txBox="1"/>
          <p:nvPr>
            <p:ph type="title"/>
          </p:nvPr>
        </p:nvSpPr>
        <p:spPr>
          <a:xfrm>
            <a:off x="633675" y="600200"/>
            <a:ext cx="76731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archive and redact a report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p15">
            <a:hlinkClick r:id="rId4"/>
          </p:cNvPr>
          <p:cNvSpPr/>
          <p:nvPr/>
        </p:nvSpPr>
        <p:spPr>
          <a:xfrm>
            <a:off x="5119150" y="3852013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 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lang="en-GB" sz="1000">
                <a:solidFill>
                  <a:srgbClr val="B7B7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a guest user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415500" y="5632075"/>
            <a:ext cx="3000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13"/>
              </a:rPr>
              <a:t>Report Redaction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14"/>
              </a:rPr>
              <a:t>What is the “Data Retention Policy” feature? 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A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531475" y="593375"/>
            <a:ext cx="8300700" cy="763500"/>
          </a:xfrm>
          <a:prstGeom prst="rect">
            <a:avLst/>
          </a:prstGeom>
        </p:spPr>
        <p:txBody>
          <a:bodyPr anchorCtr="0" anchor="ctr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Whispli Case Manager Guide</a:t>
            </a:r>
            <a:endParaRPr b="1" sz="44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1475" y="1965900"/>
            <a:ext cx="40575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E6E6E"/>
                </a:solidFill>
                <a:latin typeface="Inter Medium"/>
                <a:ea typeface="Inter Medium"/>
                <a:cs typeface="Inter Medium"/>
                <a:sym typeface="Inter Medium"/>
              </a:rPr>
              <a:t>Welcome to Whispli!</a:t>
            </a:r>
            <a:endParaRPr>
              <a:solidFill>
                <a:srgbClr val="6E6E6E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Whispli is a trusted and independent tool enabling your 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collaborators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 to submit reports and share misconduct within your Organization. </a:t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Using Whispli, you can 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receive, handle and investigate all reports in a simple and effective way.</a:t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We know you may still have questions, so please </a:t>
            </a:r>
            <a:r>
              <a:rPr lang="en-GB" sz="1300" u="sng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reach out</a:t>
            </a:r>
            <a:r>
              <a:rPr lang="en-GB" sz="13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to us if anything is not clear.</a:t>
            </a:r>
            <a:endParaRPr sz="1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💡Before you start, you might be wondering</a:t>
            </a:r>
            <a:r>
              <a:rPr lang="en-GB" sz="800">
                <a:latin typeface="Inter"/>
                <a:ea typeface="Inter"/>
                <a:cs typeface="Inter"/>
                <a:sym typeface="Inter"/>
              </a:rPr>
              <a:t> </a:t>
            </a:r>
            <a:endParaRPr sz="800"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5539550" y="1965900"/>
            <a:ext cx="3025200" cy="45552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Ready to start exploring Whispli?</a:t>
            </a:r>
            <a:r>
              <a:rPr lang="en-GB" sz="11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This Case Manager Guide will help you learn all you need to know to handle a report and help keep your organization compliant. </a:t>
            </a:r>
            <a:endParaRPr sz="11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Need more help?</a:t>
            </a:r>
            <a:r>
              <a:rPr lang="en-GB" sz="11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Check out our </a:t>
            </a: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</a:t>
            </a:r>
            <a:r>
              <a:rPr lang="en-GB" sz="11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Helpcenter</a:t>
            </a:r>
            <a:r>
              <a:rPr lang="en-GB" sz="11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 with our FAQ.</a:t>
            </a:r>
            <a:endParaRPr sz="11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9CE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" name="Google Shape;38;p7"/>
          <p:cNvCxnSpPr/>
          <p:nvPr/>
        </p:nvCxnSpPr>
        <p:spPr>
          <a:xfrm>
            <a:off x="4987625" y="2033900"/>
            <a:ext cx="20400" cy="378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7">
            <a:hlinkClick r:id="rId5"/>
          </p:cNvPr>
          <p:cNvSpPr/>
          <p:nvPr/>
        </p:nvSpPr>
        <p:spPr>
          <a:xfrm>
            <a:off x="719425" y="5067100"/>
            <a:ext cx="3681600" cy="408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How can I handle a report</a:t>
            </a: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 through the Whispli platform?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09550" y="350950"/>
            <a:ext cx="8163900" cy="57834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Content </a:t>
            </a:r>
            <a:endParaRPr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dashboards </a:t>
            </a:r>
            <a:endParaRPr sz="14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By default  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 In the analytics tab</a:t>
            </a:r>
            <a:r>
              <a:rPr b="1" lang="en-GB" sz="12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14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</a:t>
            </a:r>
            <a:endParaRPr b="1" sz="14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Change the language of the interface  </a:t>
            </a:r>
            <a:r>
              <a:rPr b="1" lang="en-GB" sz="12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 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Edit other settings 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single page</a:t>
            </a:r>
            <a:endParaRPr b="1" sz="14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Access the details of the report  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Submit the workflow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4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Have an efficient visibility of the reports  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Find easily a report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 with a guest user </a:t>
            </a:r>
            <a:endParaRPr sz="14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With a member(s)  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With someone outside of Whispli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 </a:t>
            </a:r>
            <a:endParaRPr sz="1400">
              <a:solidFill>
                <a:srgbClr val="6E6E6E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Choose the details remaining in the new version  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 Share it with a member(s)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14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6E6E6E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b="1" sz="14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Close the report and archive it  </a:t>
            </a:r>
            <a:r>
              <a:rPr b="1" lang="en-GB" sz="1200">
                <a:solidFill>
                  <a:srgbClr val="009CE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-GB" sz="1200">
                <a:solidFill>
                  <a:schemeClr val="accent2"/>
                </a:solidFill>
                <a:latin typeface="Inter"/>
                <a:ea typeface="Inter"/>
                <a:cs typeface="Inter"/>
                <a:sym typeface="Inter"/>
              </a:rPr>
              <a:t>| </a:t>
            </a:r>
            <a:r>
              <a:rPr lang="en-GB" sz="1200">
                <a:solidFill>
                  <a:srgbClr val="999999"/>
                </a:solidFill>
                <a:latin typeface="Inter"/>
                <a:ea typeface="Inter"/>
                <a:cs typeface="Inter"/>
                <a:sym typeface="Inter"/>
              </a:rPr>
              <a:t> Redact the report to anonymise</a:t>
            </a:r>
            <a:endParaRPr sz="12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99999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633675" y="600200"/>
            <a:ext cx="80127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use your dashboards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</a:t>
            </a: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see your dashboard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</a:t>
            </a: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lang="en-GB" sz="1000">
                <a:solidFill>
                  <a:srgbClr val="B7B7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a guest user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51" name="Google Shape;51;p9"/>
          <p:cNvSpPr txBox="1"/>
          <p:nvPr/>
        </p:nvSpPr>
        <p:spPr>
          <a:xfrm>
            <a:off x="3334675" y="2050650"/>
            <a:ext cx="5453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Welcome to your Dashboard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</a:t>
            </a: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how </a:t>
            </a: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to use your default dashboard, share dashboards and receive dashboards. 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12"/>
              </a:rPr>
              <a:t>My Whispli Dashboard</a:t>
            </a:r>
            <a:endParaRPr sz="9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52" name="Google Shape;52;p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19900" y="2819700"/>
            <a:ext cx="4857750" cy="251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" name="Google Shape;53;p9">
            <a:hlinkClick r:id="rId14"/>
          </p:cNvPr>
          <p:cNvSpPr/>
          <p:nvPr/>
        </p:nvSpPr>
        <p:spPr>
          <a:xfrm>
            <a:off x="5162813" y="397438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/>
        </p:nvSpPr>
        <p:spPr>
          <a:xfrm>
            <a:off x="3334675" y="2050650"/>
            <a:ext cx="54531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Change the settings of your platform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change the language of your interface and edit other settings. 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</a:t>
            </a: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How can i change my Profile Settings ?</a:t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How can i change my Password 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633675" y="600200"/>
            <a:ext cx="80679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access your settings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61" name="Google Shape;6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3575" y="2811875"/>
            <a:ext cx="4917900" cy="2415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2" name="Google Shape;62;p10">
            <a:hlinkClick r:id="rId6"/>
          </p:cNvPr>
          <p:cNvSpPr/>
          <p:nvPr/>
        </p:nvSpPr>
        <p:spPr>
          <a:xfrm>
            <a:off x="5206575" y="3852275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</a:t>
            </a:r>
            <a:r>
              <a:rPr b="1" lang="en-GB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tut</a:t>
            </a: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 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lang="en-GB" sz="1000">
                <a:solidFill>
                  <a:srgbClr val="B7B7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a guest user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/>
        </p:nvSpPr>
        <p:spPr>
          <a:xfrm>
            <a:off x="3334675" y="2050650"/>
            <a:ext cx="51777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Work on a case in one single </a:t>
            </a: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page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access the details of a report and investigate </a:t>
            </a: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through</a:t>
            </a: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 a workflow.</a:t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❓</a:t>
            </a: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FAQs</a:t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How can i use Workflows to save internal notes, documents, case files, etc?</a:t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4"/>
              </a:rPr>
              <a:t>Can i submit multiple Workflows on a Report ? 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What is each component of a report?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633675" y="600200"/>
            <a:ext cx="76731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handle a case in one single page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6">
            <a:alphaModFix/>
          </a:blip>
          <a:srcRect b="5579" l="0" r="0" t="5579"/>
          <a:stretch/>
        </p:blipFill>
        <p:spPr>
          <a:xfrm>
            <a:off x="3435424" y="2779600"/>
            <a:ext cx="4657850" cy="2327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1" name="Google Shape;71;p11">
            <a:hlinkClick r:id="rId7"/>
          </p:cNvPr>
          <p:cNvSpPr/>
          <p:nvPr/>
        </p:nvSpPr>
        <p:spPr>
          <a:xfrm>
            <a:off x="5078388" y="377633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 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lang="en-GB" sz="1000">
                <a:solidFill>
                  <a:srgbClr val="B7B7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a guest user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3504025" y="1997700"/>
            <a:ext cx="50877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Make sure to get efficient visibility of reports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filter the reports in the Reports tab in order to find them easily. 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How can i view all my assigned Reports?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633675" y="600200"/>
            <a:ext cx="76731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filter reports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demo gif" id="79" name="Google Shape;7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200" y="2713862"/>
            <a:ext cx="4745096" cy="24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>
            <a:hlinkClick r:id="rId5"/>
          </p:cNvPr>
          <p:cNvSpPr/>
          <p:nvPr/>
        </p:nvSpPr>
        <p:spPr>
          <a:xfrm>
            <a:off x="5361925" y="3727825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 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lang="en-GB" sz="1000">
                <a:solidFill>
                  <a:srgbClr val="B7B7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a guest user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CCCCC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3334675" y="2050650"/>
            <a:ext cx="4723800" cy="4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Share a report to with someone outside Whispli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 share a report with someone outside of Whispli.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endParaRPr b="1"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How to share a single Report?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7" name="Google Shape;87;p13"/>
          <p:cNvSpPr txBox="1"/>
          <p:nvPr>
            <p:ph type="title"/>
          </p:nvPr>
        </p:nvSpPr>
        <p:spPr>
          <a:xfrm>
            <a:off x="633675" y="600200"/>
            <a:ext cx="80772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share a single report with a guest user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8" name="Google Shape;88;p13">
            <a:hlinkClick r:id="rId4"/>
          </p:cNvPr>
          <p:cNvSpPr/>
          <p:nvPr/>
        </p:nvSpPr>
        <p:spPr>
          <a:xfrm>
            <a:off x="4925100" y="3852013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4027" l="0" r="0" t="4027"/>
          <a:stretch/>
        </p:blipFill>
        <p:spPr>
          <a:xfrm>
            <a:off x="3415450" y="2876451"/>
            <a:ext cx="4723799" cy="24431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" name="Google Shape;90;p13">
            <a:hlinkClick r:id="rId6"/>
          </p:cNvPr>
          <p:cNvSpPr/>
          <p:nvPr/>
        </p:nvSpPr>
        <p:spPr>
          <a:xfrm>
            <a:off x="5091400" y="3930913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 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b="1" lang="en-GB"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with a guest user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3334675" y="2050650"/>
            <a:ext cx="50151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Create a new version of a report in order to share selected information</a:t>
            </a:r>
            <a:endParaRPr>
              <a:solidFill>
                <a:schemeClr val="accen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Learn how to</a:t>
            </a:r>
            <a:r>
              <a:rPr lang="en-GB" sz="1000">
                <a:solidFill>
                  <a:srgbClr val="2F404C"/>
                </a:solidFill>
                <a:latin typeface="Inter"/>
                <a:ea typeface="Inter"/>
                <a:cs typeface="Inter"/>
                <a:sym typeface="Inter"/>
              </a:rPr>
              <a:t> duplicate a report and select information in the new version of a report.</a:t>
            </a:r>
            <a:endParaRPr sz="10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00">
              <a:solidFill>
                <a:srgbClr val="6E6E6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633675" y="600200"/>
            <a:ext cx="8132400" cy="1086300"/>
          </a:xfrm>
          <a:prstGeom prst="rect">
            <a:avLst/>
          </a:prstGeom>
        </p:spPr>
        <p:txBody>
          <a:bodyPr anchorCtr="0" anchor="t" bIns="19050" lIns="38100" spcFirstLastPara="1" rIns="3810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How to create a new version of a report</a:t>
            </a:r>
            <a:endParaRPr b="1" sz="44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4379" l="0" r="0" t="4388"/>
          <a:stretch/>
        </p:blipFill>
        <p:spPr>
          <a:xfrm>
            <a:off x="3433901" y="3217125"/>
            <a:ext cx="4760775" cy="2443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9" name="Google Shape;99;p14">
            <a:hlinkClick r:id="rId4"/>
          </p:cNvPr>
          <p:cNvSpPr/>
          <p:nvPr/>
        </p:nvSpPr>
        <p:spPr>
          <a:xfrm>
            <a:off x="5128325" y="4271588"/>
            <a:ext cx="1371900" cy="3342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Watch tutorial</a:t>
            </a:r>
            <a:endParaRPr b="1" sz="11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33675" y="2050650"/>
            <a:ext cx="2027400" cy="46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see your dashboard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4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access your settings 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B7B7B7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handle a case in one page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filter reports in your Reports tab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share a single report</a:t>
            </a:r>
            <a:r>
              <a:rPr lang="en-GB" sz="1000">
                <a:solidFill>
                  <a:srgbClr val="B7B7B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with a guest user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create a new version of a report</a:t>
            </a:r>
            <a:endParaRPr b="1" sz="10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B7B7B7"/>
                </a:solidFill>
                <a:uFill>
                  <a:noFill/>
                </a:uFill>
                <a:latin typeface="Inter SemiBold"/>
                <a:ea typeface="Inter SemiBold"/>
                <a:cs typeface="Inter SemiBold"/>
                <a:sym typeface="Inter SemiBold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archive and redact a report</a:t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7B7B7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433875" y="5715025"/>
            <a:ext cx="3000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  <a:t>❓FAQs</a:t>
            </a:r>
            <a:br>
              <a:rPr lang="en-GB" sz="900">
                <a:solidFill>
                  <a:srgbClr val="6E6E6E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GB" sz="9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12"/>
              </a:rPr>
              <a:t>What is a Version of  report?</a:t>
            </a:r>
            <a:endParaRPr sz="900">
              <a:solidFill>
                <a:srgbClr val="2F4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spli Theme">
  <a:themeElements>
    <a:clrScheme name="Simple SF 2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5921FF"/>
      </a:accent1>
      <a:accent2>
        <a:srgbClr val="4158F6"/>
      </a:accent2>
      <a:accent3>
        <a:srgbClr val="4C50DC"/>
      </a:accent3>
      <a:accent4>
        <a:srgbClr val="6376F7"/>
      </a:accent4>
      <a:accent5>
        <a:srgbClr val="6C3BFF"/>
      </a:accent5>
      <a:accent6>
        <a:srgbClr val="50DEA2"/>
      </a:accent6>
      <a:hlink>
        <a:srgbClr val="2AD78E"/>
      </a:hlink>
      <a:folHlink>
        <a:srgbClr val="6874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